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3" r:id="rId3"/>
    <p:sldId id="271" r:id="rId4"/>
    <p:sldId id="264" r:id="rId5"/>
    <p:sldId id="265" r:id="rId6"/>
    <p:sldId id="266" r:id="rId7"/>
    <p:sldId id="257" r:id="rId8"/>
    <p:sldId id="267" r:id="rId9"/>
    <p:sldId id="268" r:id="rId10"/>
    <p:sldId id="258" r:id="rId11"/>
    <p:sldId id="269" r:id="rId12"/>
    <p:sldId id="270" r:id="rId13"/>
    <p:sldId id="260" r:id="rId14"/>
    <p:sldId id="261" r:id="rId15"/>
    <p:sldId id="262" r:id="rId16"/>
  </p:sldIdLst>
  <p:sldSz cx="9144000" cy="5143500" type="screen16x9"/>
  <p:notesSz cx="6858000" cy="9144000"/>
  <p:embeddedFontLs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Montserra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shendra Rustagi" initials="TR" lastIdx="2" clrIdx="0">
    <p:extLst>
      <p:ext uri="{19B8F6BF-5375-455C-9EA6-DF929625EA0E}">
        <p15:presenceInfo xmlns:p15="http://schemas.microsoft.com/office/powerpoint/2012/main" userId="Toshendra Rustag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64F397-1160-4206-98EE-C55CE6E29634}">
  <a:tblStyle styleId="{E464F397-1160-4206-98EE-C55CE6E296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55177bf0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55177bf0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0830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0225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609cd7ad1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609cd7ad1_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747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5177bf0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5177bf0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55177bf0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55177bf0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609cd7ad1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609cd7ad1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openxmlformats.org/officeDocument/2006/relationships/image" Target="../media/image19.png"/><Relationship Id="rId3" Type="http://schemas.microsoft.com/office/2007/relationships/media" Target="../media/media14.mp4"/><Relationship Id="rId7" Type="http://schemas.microsoft.com/office/2007/relationships/media" Target="../media/media16.mp4"/><Relationship Id="rId12" Type="http://schemas.openxmlformats.org/officeDocument/2006/relationships/image" Target="../media/image1.png"/><Relationship Id="rId2" Type="http://schemas.openxmlformats.org/officeDocument/2006/relationships/audio" Target="../media/media13.m4a"/><Relationship Id="rId16" Type="http://schemas.openxmlformats.org/officeDocument/2006/relationships/image" Target="../media/image22.png"/><Relationship Id="rId1" Type="http://schemas.microsoft.com/office/2007/relationships/media" Target="../media/media13.m4a"/><Relationship Id="rId6" Type="http://schemas.openxmlformats.org/officeDocument/2006/relationships/video" Target="../media/media15.mp4"/><Relationship Id="rId11" Type="http://schemas.openxmlformats.org/officeDocument/2006/relationships/slideLayout" Target="../slideLayouts/slideLayout5.xml"/><Relationship Id="rId5" Type="http://schemas.microsoft.com/office/2007/relationships/media" Target="../media/media15.mp4"/><Relationship Id="rId15" Type="http://schemas.openxmlformats.org/officeDocument/2006/relationships/image" Target="../media/image21.png"/><Relationship Id="rId10" Type="http://schemas.openxmlformats.org/officeDocument/2006/relationships/video" Target="../media/media17.mp4"/><Relationship Id="rId4" Type="http://schemas.openxmlformats.org/officeDocument/2006/relationships/video" Target="../media/media14.mp4"/><Relationship Id="rId9" Type="http://schemas.microsoft.com/office/2007/relationships/media" Target="../media/media17.mp4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23.jp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gif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hyperlink" Target="https://arxiv.org/pdf/2002.09405.pdf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7625" y="774200"/>
            <a:ext cx="54243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Fluid simulation using Deep Learning Methods</a:t>
            </a:r>
            <a:endParaRPr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5625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Mentor : Dr. Gaurav Bhutani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Piyush Bafna B17020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Shashi Kumar Fagna B17141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Toshendra Rustagi B17147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88A501-39FF-4EEB-BE3D-04B4C349B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32"/>
    </mc:Choice>
    <mc:Fallback>
      <p:transition spd="slow" advTm="25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052550" y="1555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Graph Network-based simulator framework is single deep learning architecture. This framework can be used to  learn to simulate complex physics problems. It is  found that GNS can learn to accurately simulate a wide range of physical systems in which fluids, rigid solids, and deformable materials interact with one another.</a:t>
            </a:r>
            <a:endParaRPr sz="1500" dirty="0"/>
          </a:p>
          <a:p>
            <a:pPr marL="457200" lvl="0" indent="0" algn="l" rtl="0">
              <a:lnSpc>
                <a:spcPct val="1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 dirty="0"/>
              <a:t> The  framework imposes strong inductive biases, where rich physical states are represented by graphs of interacting particles, and complex dynamics are approximated by learned message-passing among nodes.</a:t>
            </a:r>
            <a:endParaRPr sz="1500" dirty="0"/>
          </a:p>
        </p:txBody>
      </p:sp>
      <p:sp>
        <p:nvSpPr>
          <p:cNvPr id="150" name="Google Shape;150;p15"/>
          <p:cNvSpPr txBox="1"/>
          <p:nvPr/>
        </p:nvSpPr>
        <p:spPr>
          <a:xfrm>
            <a:off x="578250" y="4437050"/>
            <a:ext cx="84774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Reference : https://arxiv.org/pdf/2002.09405.pdf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C61A28-355B-4AF4-B170-1B20F5240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Our Model: GNS Framework</a:t>
            </a:r>
            <a:endParaRPr lang="en-IN" sz="3600" dirty="0">
              <a:latin typeface="Montserrat" panose="020B060402020202020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DD766A-C612-40E3-8FCC-10AC9D8C74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58"/>
    </mc:Choice>
    <mc:Fallback>
      <p:transition spd="slow" advTm="434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063A1-4159-44E7-9692-94E4A3F44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204" y="1174277"/>
            <a:ext cx="5552693" cy="3107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279882-23D2-4411-9F10-C458DED8C8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299" y="1143211"/>
            <a:ext cx="1864519" cy="231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C10195-D437-4E5D-9E67-A21C782C8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041" y="1573721"/>
            <a:ext cx="1343025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F6A69-50BC-422D-A181-35AD569A0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0640" y="2081571"/>
            <a:ext cx="1647825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8BD8C-3A92-467C-A4A6-6EF1420B96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2091" y="2519133"/>
            <a:ext cx="1323975" cy="24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D7E3FD-159F-4C3C-AF9C-78757859D8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3014" y="2947753"/>
            <a:ext cx="1743075" cy="247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4F1C0D-C2AF-4B6B-91AB-90FB59704E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7315" y="3822877"/>
            <a:ext cx="158115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7B4B1D-3782-4B39-836B-4B7A84DC37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299" y="4250274"/>
            <a:ext cx="2047875" cy="33337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B9372EE-FEF6-4EE4-B674-B2F8F811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Montserrat" panose="020B0604020202020204" charset="0"/>
              </a:rPr>
              <a:t>GNS Framework: Working</a:t>
            </a:r>
            <a:endParaRPr lang="en-IN" sz="36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503D35-6D01-43F9-9CDF-FC6F7B46D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C249E5-1B14-45C6-8101-CF55F45291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7850" y="3385367"/>
            <a:ext cx="20002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6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91"/>
    </mc:Choice>
    <mc:Fallback>
      <p:transition spd="slow" advTm="77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09B09-5B2B-475A-851C-FDE11051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Result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F91C429-9BCE-4A29-A15C-14CCA2CFFA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6" name="sandramps">
            <a:hlinkClick r:id="" action="ppaction://media"/>
            <a:extLst>
              <a:ext uri="{FF2B5EF4-FFF2-40B4-BE49-F238E27FC236}">
                <a16:creationId xmlns:a16="http://schemas.microsoft.com/office/drawing/2014/main" id="{DD0035A5-E085-4C0F-BCED-6A9D28BA6E9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453486" y="1085747"/>
            <a:ext cx="3118514" cy="1754164"/>
          </a:xfrm>
          <a:prstGeom prst="rect">
            <a:avLst/>
          </a:prstGeom>
        </p:spPr>
      </p:pic>
      <p:pic>
        <p:nvPicPr>
          <p:cNvPr id="8" name="water">
            <a:hlinkClick r:id="" action="ppaction://media"/>
            <a:extLst>
              <a:ext uri="{FF2B5EF4-FFF2-40B4-BE49-F238E27FC236}">
                <a16:creationId xmlns:a16="http://schemas.microsoft.com/office/drawing/2014/main" id="{B1A78D28-8328-467D-A3F6-7BE517DDB995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269231" y="3151641"/>
            <a:ext cx="3402793" cy="1914071"/>
          </a:xfrm>
          <a:prstGeom prst="rect">
            <a:avLst/>
          </a:prstGeom>
        </p:spPr>
      </p:pic>
      <p:pic>
        <p:nvPicPr>
          <p:cNvPr id="9" name="gen_ramps_small">
            <a:hlinkClick r:id="" action="ppaction://media"/>
            <a:extLst>
              <a:ext uri="{FF2B5EF4-FFF2-40B4-BE49-F238E27FC236}">
                <a16:creationId xmlns:a16="http://schemas.microsoft.com/office/drawing/2014/main" id="{3C78153C-182E-4241-9849-9A06662831A6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453486" y="3165699"/>
            <a:ext cx="3118514" cy="1900013"/>
          </a:xfrm>
          <a:prstGeom prst="rect">
            <a:avLst/>
          </a:prstGeom>
        </p:spPr>
      </p:pic>
      <p:pic>
        <p:nvPicPr>
          <p:cNvPr id="10" name="gen_ramps_large">
            <a:hlinkClick r:id="" action="ppaction://media"/>
            <a:extLst>
              <a:ext uri="{FF2B5EF4-FFF2-40B4-BE49-F238E27FC236}">
                <a16:creationId xmlns:a16="http://schemas.microsoft.com/office/drawing/2014/main" id="{C83E9CB5-2264-4276-8C03-44391F66D2B4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269231" y="1034823"/>
            <a:ext cx="3299579" cy="185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8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29"/>
    </mc:Choice>
    <mc:Fallback>
      <p:transition spd="slow" advTm="28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7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74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1135330" y="1247600"/>
            <a:ext cx="7038900" cy="3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We  have divided the project into 5 sub-task:</a:t>
            </a:r>
            <a:br>
              <a:rPr lang="en" sz="1500" dirty="0"/>
            </a:b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 dirty="0"/>
              <a:t>We are done with understanding and replicating the previous work. Currently, we are brainstorming the new model/architecture.</a:t>
            </a:r>
            <a:endParaRPr sz="15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96C41E-93BA-47EC-B5D5-8DB605E9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Planning</a:t>
            </a:r>
            <a:endParaRPr lang="en-IN" sz="3600" dirty="0">
              <a:latin typeface="Montserrat" panose="020B0604020202020204" charset="0"/>
            </a:endParaRPr>
          </a:p>
        </p:txBody>
      </p:sp>
      <p:graphicFrame>
        <p:nvGraphicFramePr>
          <p:cNvPr id="2" name="Google Shape;166;p17">
            <a:extLst>
              <a:ext uri="{FF2B5EF4-FFF2-40B4-BE49-F238E27FC236}">
                <a16:creationId xmlns:a16="http://schemas.microsoft.com/office/drawing/2014/main" id="{3537E122-6E94-4BDB-B8C2-F8DDF8F960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9271753"/>
              </p:ext>
            </p:extLst>
          </p:nvPr>
        </p:nvGraphicFramePr>
        <p:xfrm>
          <a:off x="1207372" y="1678193"/>
          <a:ext cx="7339475" cy="2644264"/>
        </p:xfrm>
        <a:graphic>
          <a:graphicData uri="http://schemas.openxmlformats.org/drawingml/2006/table">
            <a:tbl>
              <a:tblPr>
                <a:noFill/>
                <a:tableStyleId>{E464F397-1160-4206-98EE-C55CE6E29634}</a:tableStyleId>
              </a:tblPr>
              <a:tblGrid>
                <a:gridCol w="575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053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Literature study &amp; replication of previous Deep Learning Model. 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</a:rPr>
                        <a:t>Sept - Oct 2020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3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Brainstorming new model/architecture.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Nov 2020</a:t>
                      </a:r>
                      <a:endParaRPr sz="13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3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Implementing &amp; Pipelining  new model/architecture.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Dec 2020 -Jan 2021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3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Experimenting with hyperparameters of new Deep Learning Model.</a:t>
                      </a:r>
                      <a:endParaRPr sz="13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Feb - April 2021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17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Generalization of Model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w.r.t.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fluid type , scale and obstacles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and Report submission</a:t>
                      </a:r>
                      <a:endParaRPr dirty="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FFFFFF"/>
                          </a:solidFill>
                        </a:rPr>
                        <a:t>May 2021</a:t>
                      </a:r>
                      <a:endParaRPr sz="1100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50F76F-CF46-4B11-9845-4290B936D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57"/>
    </mc:Choice>
    <mc:Fallback>
      <p:transition spd="slow" advTm="5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25780" y="1567550"/>
            <a:ext cx="4573295" cy="31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 dirty="0"/>
              <a:t>Done thorough understanding of previous work and replicated it to match the results.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 dirty="0"/>
              <a:t>Brainstorming with mentor and previous team. 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 dirty="0"/>
              <a:t>Literature survey on the state-of-the-art technique for fluid simulation.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 dirty="0"/>
              <a:t>HPC accounts setup done.</a:t>
            </a: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420" y="1781510"/>
            <a:ext cx="3594625" cy="23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F32EF0-9CD1-4586-9F0F-DBC67D991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Progress so far…</a:t>
            </a:r>
            <a:endParaRPr lang="en-IN" sz="3600" dirty="0">
              <a:latin typeface="Montserrat" panose="020B060402020202020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559717-B306-4889-AC76-027D4F8711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71"/>
    </mc:Choice>
    <mc:Fallback>
      <p:transition spd="slow" advTm="28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823850" y="1439875"/>
            <a:ext cx="4776000" cy="25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 You</a:t>
            </a:r>
            <a:endParaRPr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309FA7A-D41F-4F6F-B546-AD5A8A77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pPr algn="ctr"/>
            <a:r>
              <a:rPr lang="en-US" sz="3600" dirty="0"/>
              <a:t>Flow of Presentation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21C643-5C11-47A0-B06C-D6E269AE6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307850"/>
            <a:ext cx="6793950" cy="2911200"/>
          </a:xfrm>
        </p:spPr>
        <p:txBody>
          <a:bodyPr/>
          <a:lstStyle/>
          <a:p>
            <a:pPr marL="146050" indent="0">
              <a:buNone/>
            </a:pPr>
            <a:r>
              <a:rPr lang="en-US" sz="2400" b="1" dirty="0">
                <a:solidFill>
                  <a:srgbClr val="DCDDDE"/>
                </a:solidFill>
                <a:latin typeface="Whitney"/>
              </a:rPr>
              <a:t>Content in order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CDDDE"/>
                </a:solidFill>
                <a:latin typeface="Whitney"/>
              </a:rPr>
              <a:t>Fluid Simulation Application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CDDDE"/>
                </a:solidFill>
                <a:latin typeface="Whitney"/>
              </a:rPr>
              <a:t>Traditional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CDDDE"/>
                </a:solidFill>
                <a:latin typeface="Whitney"/>
              </a:rPr>
              <a:t>Why deep learning?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CDDDE"/>
                </a:solidFill>
                <a:latin typeface="Whitney"/>
              </a:rPr>
              <a:t>Problem Statement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CDDDE"/>
                </a:solidFill>
                <a:latin typeface="Whitney"/>
              </a:rPr>
              <a:t>Literature Survey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CDDDE"/>
                </a:solidFill>
                <a:latin typeface="Whitney"/>
              </a:rPr>
              <a:t>Our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CDDDE"/>
                </a:solidFill>
                <a:latin typeface="Whitney"/>
              </a:rPr>
              <a:t>Result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CDDDE"/>
                </a:solidFill>
                <a:latin typeface="Whitney"/>
              </a:rPr>
              <a:t>Planning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DCDDDE"/>
                </a:solidFill>
                <a:latin typeface="Whitney"/>
              </a:rPr>
              <a:t>Progress so far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6B502A5-31E5-4D54-B19A-A77DF456D2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2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96"/>
    </mc:Choice>
    <mc:Fallback>
      <p:transition spd="slow" advTm="44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0FA6-4890-4270-9837-9509A0A85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 sloshing in tank truck</a:t>
            </a:r>
            <a:endParaRPr lang="en-IN" dirty="0"/>
          </a:p>
        </p:txBody>
      </p:sp>
      <p:pic>
        <p:nvPicPr>
          <p:cNvPr id="4" name="Diesel sloshing in a tank truck">
            <a:hlinkClick r:id="" action="ppaction://media"/>
            <a:extLst>
              <a:ext uri="{FF2B5EF4-FFF2-40B4-BE49-F238E27FC236}">
                <a16:creationId xmlns:a16="http://schemas.microsoft.com/office/drawing/2014/main" id="{8950E460-2C11-48D8-8051-E06FA702F2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428" y="1103262"/>
            <a:ext cx="6865144" cy="386164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ECD9F4-5A24-4673-95AB-9B986D67FFB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2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7"/>
    </mc:Choice>
    <mc:Fallback>
      <p:transition spd="slow" advTm="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6109-EF6F-4980-B964-BAEF9B018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356" y="393750"/>
            <a:ext cx="7038900" cy="9141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Fluid Simulation Application</a:t>
            </a:r>
            <a:endParaRPr lang="en-IN" sz="3600" dirty="0">
              <a:latin typeface="Montserrat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8335D-26C0-4784-8252-67C2107D6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994" y="1838550"/>
            <a:ext cx="4588950" cy="2911200"/>
          </a:xfrm>
        </p:spPr>
        <p:txBody>
          <a:bodyPr/>
          <a:lstStyle/>
          <a:p>
            <a:r>
              <a:rPr lang="en-US" sz="1800" dirty="0"/>
              <a:t>Analyzing fluid sloshing in tank truck</a:t>
            </a:r>
          </a:p>
          <a:p>
            <a:r>
              <a:rPr lang="en-US" sz="1800" dirty="0"/>
              <a:t>For games</a:t>
            </a:r>
          </a:p>
          <a:p>
            <a:r>
              <a:rPr lang="en-US" sz="1800" dirty="0"/>
              <a:t>Natural Disaster - Modelling  of Avalanche , Floods in cities etc. </a:t>
            </a:r>
          </a:p>
          <a:p>
            <a:r>
              <a:rPr lang="en-US" sz="1800" dirty="0"/>
              <a:t>Modelling of Dam Break.</a:t>
            </a:r>
          </a:p>
          <a:p>
            <a:r>
              <a:rPr lang="en-US" sz="1800" dirty="0"/>
              <a:t>Cooling system of electronic devices.</a:t>
            </a:r>
          </a:p>
          <a:p>
            <a:r>
              <a:rPr lang="en-US" sz="1800" dirty="0"/>
              <a:t>Tornado formation</a:t>
            </a:r>
          </a:p>
          <a:p>
            <a:pPr marL="146050" indent="0">
              <a:buNone/>
            </a:pP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188B7-34AF-4C73-978A-463DCEB50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281" y="3272362"/>
            <a:ext cx="2220119" cy="147738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E3C912F-1934-4B63-A776-622714E8D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11" name="Picture 10" descr="A picture containing water, large, person, bed&#10;&#10;Description automatically generated">
            <a:extLst>
              <a:ext uri="{FF2B5EF4-FFF2-40B4-BE49-F238E27FC236}">
                <a16:creationId xmlns:a16="http://schemas.microsoft.com/office/drawing/2014/main" id="{0B3D9D21-E758-4600-A5BA-FC85B58D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638" y="1307850"/>
            <a:ext cx="3213100" cy="18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82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05"/>
    </mc:Choice>
    <mc:Fallback>
      <p:transition spd="slow" advTm="59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B1A2A-2746-4A1D-8805-62A44CA89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417532"/>
            <a:ext cx="7038900" cy="2911200"/>
          </a:xfrm>
        </p:spPr>
        <p:txBody>
          <a:bodyPr/>
          <a:lstStyle/>
          <a:p>
            <a:r>
              <a:rPr lang="en-US" sz="2000" dirty="0"/>
              <a:t>Smoothed Particle Hydrodynamics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Position Based Dynamics</a:t>
            </a:r>
          </a:p>
          <a:p>
            <a:r>
              <a:rPr lang="en-US" sz="2000" dirty="0"/>
              <a:t>Material Point Method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0562EA-2B0E-40CE-AC77-46328CAF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Traditional Method</a:t>
            </a:r>
            <a:endParaRPr lang="en-IN" sz="3600" dirty="0">
              <a:latin typeface="Montserrat" panose="020B0604020202020204" charset="0"/>
            </a:endParaRPr>
          </a:p>
        </p:txBody>
      </p:sp>
      <p:pic>
        <p:nvPicPr>
          <p:cNvPr id="1026" name="Picture 2" descr="The concept of Smoothed Particle Hydrodynamics | Download Scientific Diagram">
            <a:extLst>
              <a:ext uri="{FF2B5EF4-FFF2-40B4-BE49-F238E27FC236}">
                <a16:creationId xmlns:a16="http://schemas.microsoft.com/office/drawing/2014/main" id="{0988A461-7B06-45CE-9408-1D6279FE5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31" y="2071687"/>
            <a:ext cx="5307807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6E15C16-1D86-4EDA-88F2-5525C402C1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43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75"/>
    </mc:Choice>
    <mc:Fallback>
      <p:transition spd="slow" advTm="79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3CFFC-D9E3-4BBF-BFE1-11A40C8F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W</a:t>
            </a:r>
            <a:r>
              <a:rPr lang="en-US" sz="3600" b="0" i="0" dirty="0">
                <a:solidFill>
                  <a:srgbClr val="DCDDDE"/>
                </a:solidFill>
                <a:effectLst/>
                <a:latin typeface="Montserrat" panose="020B0604020202020204" charset="0"/>
              </a:rPr>
              <a:t>hy </a:t>
            </a:r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D</a:t>
            </a:r>
            <a:r>
              <a:rPr lang="en-US" sz="3600" b="0" i="0" dirty="0">
                <a:solidFill>
                  <a:srgbClr val="DCDDDE"/>
                </a:solidFill>
                <a:effectLst/>
                <a:latin typeface="Montserrat" panose="020B0604020202020204" charset="0"/>
              </a:rPr>
              <a:t>eep </a:t>
            </a:r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L</a:t>
            </a:r>
            <a:r>
              <a:rPr lang="en-US" sz="3600" b="0" i="0" dirty="0">
                <a:solidFill>
                  <a:srgbClr val="DCDDDE"/>
                </a:solidFill>
                <a:effectLst/>
                <a:latin typeface="Montserrat" panose="020B0604020202020204" charset="0"/>
              </a:rPr>
              <a:t>earning?</a:t>
            </a:r>
            <a:br>
              <a:rPr lang="en-US" sz="3600" b="0" i="0" dirty="0">
                <a:solidFill>
                  <a:srgbClr val="DCDDDE"/>
                </a:solidFill>
                <a:effectLst/>
                <a:latin typeface="Montserrat" panose="020B0604020202020204" charset="0"/>
              </a:rPr>
            </a:br>
            <a:endParaRPr lang="en-IN" sz="3600" dirty="0">
              <a:latin typeface="Montserrat" panose="020B060402020202020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5506B-E098-46D8-9EDC-0ED870EBC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636130"/>
            <a:ext cx="7038900" cy="2911200"/>
          </a:xfrm>
        </p:spPr>
        <p:txBody>
          <a:bodyPr/>
          <a:lstStyle/>
          <a:p>
            <a:pPr marL="146050" indent="0" algn="ctr">
              <a:buNone/>
            </a:pPr>
            <a:r>
              <a:rPr lang="en-US" sz="2000" dirty="0"/>
              <a:t>Traditional Method are computationally and memory expensive.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000" dirty="0"/>
              <a:t>They are time consuming.</a:t>
            </a:r>
          </a:p>
          <a:p>
            <a:pPr marL="146050" indent="0" algn="ctr">
              <a:buNone/>
            </a:pPr>
            <a:endParaRPr lang="en-US" sz="2000" dirty="0"/>
          </a:p>
          <a:p>
            <a:pPr marL="146050" indent="0" algn="ctr">
              <a:buNone/>
            </a:pPr>
            <a:r>
              <a:rPr lang="en-US" sz="2000" dirty="0"/>
              <a:t>Have Generality vs Accuracy Trade off.</a:t>
            </a:r>
            <a:endParaRPr lang="en-IN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FFD615-6D92-4398-A3D1-895344C80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61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49"/>
    </mc:Choice>
    <mc:Fallback>
      <p:transition spd="slow" advTm="73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06875" y="1490225"/>
            <a:ext cx="4385100" cy="3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800" dirty="0"/>
              <a:t>Problem statement : To develop a Deep Learning Model for Fluid Simulation using Data generated from physics fluid simulators.</a:t>
            </a:r>
            <a:endParaRPr sz="18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800" dirty="0"/>
              <a:t>Aim of the project : To make a improvised deep learning model that is robust to hurdles and can be used for a variety of fluids and deformable materials  under challenging domains.</a:t>
            </a:r>
            <a:endParaRPr sz="1800" dirty="0"/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5">
            <a:alphaModFix/>
          </a:blip>
          <a:srcRect l="3080" t="-8060" r="-3079" b="8060"/>
          <a:stretch/>
        </p:blipFill>
        <p:spPr>
          <a:xfrm>
            <a:off x="5674980" y="1236235"/>
            <a:ext cx="3156600" cy="318046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406525" y="4728125"/>
            <a:ext cx="8130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Reference : </a:t>
            </a:r>
            <a:r>
              <a:rPr lang="en" sz="1100" u="sng" dirty="0">
                <a:solidFill>
                  <a:schemeClr val="hlink"/>
                </a:solidFill>
                <a:hlinkClick r:id="rId6"/>
              </a:rPr>
              <a:t>https://arxiv.org/pdf/2002.09405.pdf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327441-C515-4321-A0C0-9D00FCE1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77422"/>
            <a:ext cx="7038900" cy="9141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Problem Understanding</a:t>
            </a:r>
            <a:endParaRPr lang="en-IN" sz="3600" dirty="0">
              <a:latin typeface="Montserrat" panose="020B0604020202020204" charset="0"/>
            </a:endParaRPr>
          </a:p>
        </p:txBody>
      </p:sp>
      <p:pic>
        <p:nvPicPr>
          <p:cNvPr id="2" name="MTP_Shashi_Voice Problem">
            <a:hlinkClick r:id="" action="ppaction://media"/>
            <a:extLst>
              <a:ext uri="{FF2B5EF4-FFF2-40B4-BE49-F238E27FC236}">
                <a16:creationId xmlns:a16="http://schemas.microsoft.com/office/drawing/2014/main" id="{F179F560-9396-4B07-9D1E-9096DBB24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8380" y="428072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0"/>
    </mc:Choice>
    <mc:Fallback>
      <p:transition spd="slow"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F0DEE7-4DC4-4615-80ED-22BB6A50E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817" y="1074548"/>
            <a:ext cx="2797537" cy="39165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876915-F33E-4295-B96A-12A513EDD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Literature Survey</a:t>
            </a:r>
            <a:endParaRPr lang="en-IN" sz="3600" dirty="0">
              <a:latin typeface="Montserrat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692C0-BE0B-48E0-82BF-8A3B7D0EE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965" y="1074548"/>
            <a:ext cx="2797536" cy="3916554"/>
          </a:xfrm>
          <a:prstGeom prst="rect">
            <a:avLst/>
          </a:prstGeom>
        </p:spPr>
      </p:pic>
      <p:pic>
        <p:nvPicPr>
          <p:cNvPr id="5" name="MTP_Shashi_Voice PrevLit">
            <a:hlinkClick r:id="" action="ppaction://media"/>
            <a:extLst>
              <a:ext uri="{FF2B5EF4-FFF2-40B4-BE49-F238E27FC236}">
                <a16:creationId xmlns:a16="http://schemas.microsoft.com/office/drawing/2014/main" id="{57BB9ED7-839A-425F-817E-61DFA441B8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38721" y="190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5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00"/>
    </mc:Choice>
    <mc:Fallback>
      <p:transition spd="slow" advTm="2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BC4720-6EAC-407D-9093-EBBFED743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491" y="1103862"/>
            <a:ext cx="2982917" cy="387191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A548EBA-2E48-468A-BEAF-FF530CBC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rgbClr val="DCDDDE"/>
                </a:solidFill>
                <a:latin typeface="Montserrat" panose="020B0604020202020204" charset="0"/>
              </a:rPr>
              <a:t>Literature Survey</a:t>
            </a:r>
            <a:endParaRPr lang="en-IN" sz="3600" dirty="0">
              <a:latin typeface="Montserrat" panose="020B0604020202020204" charset="0"/>
            </a:endParaRPr>
          </a:p>
        </p:txBody>
      </p:sp>
      <p:pic>
        <p:nvPicPr>
          <p:cNvPr id="3" name="MTP_Shashi_Voice Lit">
            <a:hlinkClick r:id="" action="ppaction://media"/>
            <a:extLst>
              <a:ext uri="{FF2B5EF4-FFF2-40B4-BE49-F238E27FC236}">
                <a16:creationId xmlns:a16="http://schemas.microsoft.com/office/drawing/2014/main" id="{2707AA95-13CB-4C7B-8A66-618DEC261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9736" y="1905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00"/>
    </mc:Choice>
    <mc:Fallback>
      <p:transition spd="slow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451</Words>
  <Application>Microsoft Office PowerPoint</Application>
  <PresentationFormat>On-screen Show (16:9)</PresentationFormat>
  <Paragraphs>80</Paragraphs>
  <Slides>15</Slides>
  <Notes>9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Montserrat</vt:lpstr>
      <vt:lpstr>Lato</vt:lpstr>
      <vt:lpstr>Whitney</vt:lpstr>
      <vt:lpstr>Arial</vt:lpstr>
      <vt:lpstr>Focus</vt:lpstr>
      <vt:lpstr>MTP  Fluid simulation using Deep Learning Methods</vt:lpstr>
      <vt:lpstr>Flow of Presentation</vt:lpstr>
      <vt:lpstr>Fluid sloshing in tank truck</vt:lpstr>
      <vt:lpstr>Fluid Simulation Application</vt:lpstr>
      <vt:lpstr>Traditional Method</vt:lpstr>
      <vt:lpstr>Why Deep Learning? </vt:lpstr>
      <vt:lpstr>Problem Understanding</vt:lpstr>
      <vt:lpstr>Literature Survey</vt:lpstr>
      <vt:lpstr>Literature Survey</vt:lpstr>
      <vt:lpstr>Our Model: GNS Framework</vt:lpstr>
      <vt:lpstr>GNS Framework: Working</vt:lpstr>
      <vt:lpstr>Result </vt:lpstr>
      <vt:lpstr>Planning</vt:lpstr>
      <vt:lpstr>Progress so far…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MTP  Fluid simulation using Deep Learning Methods</dc:title>
  <dc:creator>Toshendra Rustagi</dc:creator>
  <cp:lastModifiedBy>Toshendra Rustagi</cp:lastModifiedBy>
  <cp:revision>32</cp:revision>
  <dcterms:created xsi:type="dcterms:W3CDTF">2020-11-11T16:19:43Z</dcterms:created>
  <dcterms:modified xsi:type="dcterms:W3CDTF">2020-11-11T22:15:03Z</dcterms:modified>
</cp:coreProperties>
</file>